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  <p:sldMasterId id="2147483666" r:id="rId4"/>
    <p:sldMasterId id="2147483681" r:id="rId5"/>
  </p:sldMasterIdLst>
  <p:notesMasterIdLst>
    <p:notesMasterId r:id="rId12"/>
  </p:notesMasterIdLst>
  <p:sldIdLst>
    <p:sldId id="341" r:id="rId6"/>
    <p:sldId id="342" r:id="rId7"/>
    <p:sldId id="332" r:id="rId8"/>
    <p:sldId id="338" r:id="rId9"/>
    <p:sldId id="339" r:id="rId10"/>
    <p:sldId id="340" r:id="rId11"/>
  </p:sldIdLst>
  <p:sldSz cx="9144000" cy="5143500" type="screen16x9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326"/>
    <a:srgbClr val="FF6600"/>
    <a:srgbClr val="008AF2"/>
    <a:srgbClr val="83D341"/>
    <a:srgbClr val="FF9953"/>
    <a:srgbClr val="53B5FF"/>
    <a:srgbClr val="71C2FF"/>
    <a:srgbClr val="33A8FF"/>
    <a:srgbClr val="0082A5"/>
    <a:srgbClr val="D6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7" autoAdjust="0"/>
    <p:restoredTop sz="94660" autoAdjust="0"/>
  </p:normalViewPr>
  <p:slideViewPr>
    <p:cSldViewPr>
      <p:cViewPr>
        <p:scale>
          <a:sx n="80" d="100"/>
          <a:sy n="80" d="100"/>
        </p:scale>
        <p:origin x="-2856" y="-1242"/>
      </p:cViewPr>
      <p:guideLst>
        <p:guide orient="horz" pos="1620"/>
        <p:guide orient="horz" pos="2799"/>
        <p:guide orient="horz" pos="758"/>
        <p:guide orient="horz" pos="3072"/>
        <p:guide orient="horz" pos="1076"/>
        <p:guide orient="horz" pos="1166"/>
        <p:guide pos="2880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657E-4223-7F41-BA9A-A6EE32CFFA6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80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5500-F546-E849-B594-5A4F617CD5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23678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507854"/>
            <a:ext cx="3240360" cy="3606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Data, cliente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147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STO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267495"/>
            <a:ext cx="7772400" cy="576063"/>
          </a:xfrm>
        </p:spPr>
        <p:txBody>
          <a:bodyPr/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2211710"/>
            <a:ext cx="6192688" cy="180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Testo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96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23678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507854"/>
            <a:ext cx="3240360" cy="3606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Data, cliente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82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760040" y="1923678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0040" y="3507854"/>
            <a:ext cx="1584350" cy="3606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Data, cliente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2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STO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267495"/>
            <a:ext cx="7772400" cy="576063"/>
          </a:xfrm>
        </p:spPr>
        <p:txBody>
          <a:bodyPr/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2211710"/>
            <a:ext cx="6192688" cy="180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Testo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26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silver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59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STO+FOTO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4789"/>
            <a:ext cx="3008313" cy="782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743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Testo, foto, grafico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03598"/>
            <a:ext cx="3008313" cy="374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72729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STO+FOT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4789"/>
            <a:ext cx="3008313" cy="7827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743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Testo, foto, grafico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03598"/>
            <a:ext cx="3008313" cy="374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8933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STO+2 FOTO/GRAFICI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195486"/>
            <a:ext cx="822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Testo, foto, grafico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Testo, foto, grafico</a:t>
            </a:r>
          </a:p>
        </p:txBody>
      </p:sp>
    </p:spTree>
    <p:extLst>
      <p:ext uri="{BB962C8B-B14F-4D97-AF65-F5344CB8AC3E}">
        <p14:creationId xmlns:p14="http://schemas.microsoft.com/office/powerpoint/2010/main" val="39852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N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8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4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3568" y="1995686"/>
            <a:ext cx="65527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Cover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0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3568" y="1995686"/>
            <a:ext cx="65527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Solo 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063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19236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Testo + foto/grafico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2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5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Slide vuota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1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3568" y="1995686"/>
            <a:ext cx="65527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Solo 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91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/>
        </p:nvSpPr>
        <p:spPr>
          <a:xfrm>
            <a:off x="4952060" y="770793"/>
            <a:ext cx="3724396" cy="365277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5755" y="1751159"/>
            <a:ext cx="4456245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it-IT" sz="3600" dirty="0" smtClean="0">
                <a:solidFill>
                  <a:prstClr val="white"/>
                </a:solidFill>
              </a:rPr>
              <a:t>Edizione 2019/II</a:t>
            </a:r>
            <a:br>
              <a:rPr lang="it-IT" sz="3600" dirty="0" smtClean="0">
                <a:solidFill>
                  <a:prstClr val="white"/>
                </a:solidFill>
              </a:rPr>
            </a:br>
            <a:r>
              <a:rPr lang="it-IT" sz="3600" dirty="0" smtClean="0">
                <a:solidFill>
                  <a:prstClr val="white"/>
                </a:solidFill>
              </a:rPr>
              <a:t>DATI DI SCENARIO</a:t>
            </a:r>
            <a:endParaRPr lang="it-IT" sz="3600" dirty="0">
              <a:solidFill>
                <a:prstClr val="white"/>
              </a:solidFill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97160" y="4328589"/>
            <a:ext cx="3754760" cy="6480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 smtClean="0">
                <a:solidFill>
                  <a:prstClr val="white"/>
                </a:solidFill>
                <a:latin typeface="Basis Grotesque Black" pitchFamily="50" charset="0"/>
              </a:rPr>
              <a:t>25 settembre 2019</a:t>
            </a:r>
            <a:endParaRPr lang="it-IT" dirty="0">
              <a:solidFill>
                <a:prstClr val="white"/>
              </a:solidFill>
              <a:latin typeface="Basis Grotesque Black" pitchFamily="50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40403" y="388231"/>
            <a:ext cx="3446415" cy="1149884"/>
            <a:chOff x="755576" y="915567"/>
            <a:chExt cx="4170162" cy="1391359"/>
          </a:xfrm>
        </p:grpSpPr>
        <p:sp>
          <p:nvSpPr>
            <p:cNvPr id="16" name="Rettangolo 15"/>
            <p:cNvSpPr/>
            <p:nvPr/>
          </p:nvSpPr>
          <p:spPr>
            <a:xfrm>
              <a:off x="755576" y="915567"/>
              <a:ext cx="3888432" cy="1391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17" name="Picture 4" descr="V:\AUDIPRESS\2014\3° CICLO 2014\LOGO E CARTELLINI\Immagini\AUDIPRESS 3° CICLO 2014_RACCOLTA CARTELLINI X CD - snelle\audi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7" t="34846" r="27023" b="41927"/>
            <a:stretch/>
          </p:blipFill>
          <p:spPr bwMode="auto">
            <a:xfrm>
              <a:off x="769374" y="924942"/>
              <a:ext cx="4156364" cy="138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V:\AUDIPRESS\2017\3° CICLO 2017\ELABORAZIONI\Presentazione di scenario\graph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45" y="1220765"/>
            <a:ext cx="2752827" cy="27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AUDIPRESS\2018\1°CICLO 2018\ELABORAZIONI\Presentazione di scenario\Immag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6" y="1329677"/>
            <a:ext cx="70167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AUDIPRESS\2017\3° CICLO 2017\ELABORAZIONI\Presentazione di scenario\per grafici scenario\uomo e donna_gr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5" y="1323528"/>
            <a:ext cx="70167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93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1"/>
          <p:cNvSpPr txBox="1"/>
          <p:nvPr/>
        </p:nvSpPr>
        <p:spPr>
          <a:xfrm>
            <a:off x="190606" y="1246813"/>
            <a:ext cx="4741434" cy="2336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6600" b="1" spc="-130" dirty="0" smtClean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39,7</a:t>
            </a:r>
            <a:r>
              <a:rPr lang="it-IT" sz="6600" b="1" spc="-130" dirty="0" smtClean="0">
                <a:solidFill>
                  <a:srgbClr val="008AF2"/>
                </a:solidFill>
                <a:latin typeface="Basis Grotesque Black"/>
                <a:cs typeface="Arial" panose="020B0604020202020204" pitchFamily="34" charset="0"/>
              </a:rPr>
              <a:t> </a:t>
            </a:r>
            <a:r>
              <a:rPr lang="it-IT" sz="3600" b="1" spc="-130" dirty="0" smtClean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milioni </a:t>
            </a:r>
            <a:r>
              <a:rPr lang="it-IT" sz="3600" b="1" spc="-130" dirty="0" smtClean="0">
                <a:solidFill>
                  <a:srgbClr val="008AF2"/>
                </a:solidFill>
                <a:latin typeface="Basis Grotesque Black"/>
                <a:cs typeface="Arial" panose="020B0604020202020204" pitchFamily="34" charset="0"/>
              </a:rPr>
              <a:t> </a:t>
            </a:r>
          </a:p>
          <a:p>
            <a:r>
              <a:rPr lang="it-IT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di italiani leggono o sfogliano un titolo stampa (su </a:t>
            </a:r>
            <a:r>
              <a:rPr lang="it-IT" sz="2000" b="1" dirty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carta </a:t>
            </a:r>
            <a:r>
              <a:rPr lang="it-IT" sz="2000" b="1" dirty="0" smtClean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e/o </a:t>
            </a:r>
            <a:r>
              <a:rPr lang="it-IT" sz="2000" b="1" dirty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digitale </a:t>
            </a:r>
            <a:r>
              <a:rPr lang="it-IT" sz="2000" b="1" dirty="0" smtClean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replica</a:t>
            </a:r>
            <a:r>
              <a:rPr lang="it-IT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</a:p>
          <a:p>
            <a:endParaRPr lang="it-IT" sz="2400" b="1" spc="-130" dirty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ctrTitle"/>
          </p:nvPr>
        </p:nvSpPr>
        <p:spPr>
          <a:xfrm>
            <a:off x="179512" y="48903"/>
            <a:ext cx="7889702" cy="536353"/>
          </a:xfrm>
        </p:spPr>
        <p:txBody>
          <a:bodyPr>
            <a:noAutofit/>
          </a:bodyPr>
          <a:lstStyle/>
          <a:p>
            <a:r>
              <a:rPr lang="it-IT" sz="2800" b="0" dirty="0" smtClean="0">
                <a:solidFill>
                  <a:srgbClr val="0070C0"/>
                </a:solidFill>
              </a:rPr>
              <a:t>LETTORI  STAMPA ULTIMI 30 GIORNI</a:t>
            </a:r>
            <a:endParaRPr lang="it-IT" sz="2800" b="0" dirty="0">
              <a:solidFill>
                <a:srgbClr val="0070C0"/>
              </a:solidFill>
            </a:endParaRPr>
          </a:p>
        </p:txBody>
      </p:sp>
      <p:sp>
        <p:nvSpPr>
          <p:cNvPr id="25" name="CasellaDiTesto 1"/>
          <p:cNvSpPr txBox="1"/>
          <p:nvPr/>
        </p:nvSpPr>
        <p:spPr>
          <a:xfrm>
            <a:off x="5136785" y="2181948"/>
            <a:ext cx="2027503" cy="956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spc="-130" dirty="0" smtClean="0">
                <a:solidFill>
                  <a:srgbClr val="0070C0"/>
                </a:solidFill>
                <a:latin typeface="Basis Grotesque Black"/>
                <a:cs typeface="Arial" panose="020B0604020202020204" pitchFamily="34" charset="0"/>
              </a:rPr>
              <a:t>74,9%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5323144" y="2082465"/>
            <a:ext cx="3240000" cy="72000"/>
            <a:chOff x="175792" y="2235460"/>
            <a:chExt cx="3100064" cy="72000"/>
          </a:xfrm>
        </p:grpSpPr>
        <p:cxnSp>
          <p:nvCxnSpPr>
            <p:cNvPr id="31" name="Connettore 1 30"/>
            <p:cNvCxnSpPr/>
            <p:nvPr/>
          </p:nvCxnSpPr>
          <p:spPr>
            <a:xfrm>
              <a:off x="175792" y="2285164"/>
              <a:ext cx="31000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179512" y="2235460"/>
              <a:ext cx="0" cy="72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V="1">
              <a:off x="3275856" y="2235460"/>
              <a:ext cx="0" cy="72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CasellaDiTesto 1"/>
          <p:cNvSpPr txBox="1"/>
          <p:nvPr/>
        </p:nvSpPr>
        <p:spPr>
          <a:xfrm>
            <a:off x="7973185" y="2068817"/>
            <a:ext cx="1135319" cy="2845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it-IT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53 mln</a:t>
            </a:r>
            <a:endParaRPr lang="it-IT" sz="2400" b="1" spc="-130" dirty="0" smtClea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7" name="Titolo 1"/>
          <p:cNvSpPr txBox="1">
            <a:spLocks/>
          </p:cNvSpPr>
          <p:nvPr/>
        </p:nvSpPr>
        <p:spPr>
          <a:xfrm>
            <a:off x="240003" y="1262772"/>
            <a:ext cx="1422572" cy="24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000"/>
              </a:lnSpc>
            </a:pPr>
            <a:r>
              <a:rPr lang="it-IT" sz="1000" spc="-20" dirty="0" smtClean="0">
                <a:solidFill>
                  <a:srgbClr val="0070C0"/>
                </a:solidFill>
              </a:rPr>
              <a:t>Carta e/o Replica</a:t>
            </a:r>
            <a:endParaRPr lang="it-IT" sz="1000" spc="-20" dirty="0">
              <a:solidFill>
                <a:srgbClr val="0070C0"/>
              </a:solidFill>
            </a:endParaRPr>
          </a:p>
        </p:txBody>
      </p:sp>
      <p:sp>
        <p:nvSpPr>
          <p:cNvPr id="38" name="CasellaDiTesto 1"/>
          <p:cNvSpPr txBox="1"/>
          <p:nvPr/>
        </p:nvSpPr>
        <p:spPr>
          <a:xfrm>
            <a:off x="5400600" y="3698926"/>
            <a:ext cx="3743400" cy="13375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spc="-130" dirty="0" smtClean="0">
                <a:solidFill>
                  <a:srgbClr val="FFC000"/>
                </a:solidFill>
                <a:latin typeface="Basis Grotesque Black"/>
                <a:cs typeface="Arial" panose="020B0604020202020204" pitchFamily="34" charset="0"/>
              </a:rPr>
              <a:t>1,6 </a:t>
            </a:r>
            <a:r>
              <a:rPr lang="it-IT" sz="2400" b="1" spc="-130" dirty="0" smtClean="0">
                <a:solidFill>
                  <a:srgbClr val="FFC000"/>
                </a:solidFill>
                <a:latin typeface="Basis Grotesque Black"/>
                <a:cs typeface="Arial" panose="020B0604020202020204" pitchFamily="34" charset="0"/>
              </a:rPr>
              <a:t>milioni</a:t>
            </a:r>
            <a:r>
              <a:rPr lang="it-IT" sz="3600" b="1" spc="-130" dirty="0" smtClean="0">
                <a:solidFill>
                  <a:srgbClr val="FFC000"/>
                </a:solidFill>
                <a:latin typeface="Basis Grotesque Black"/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i lettori del </a:t>
            </a:r>
            <a:r>
              <a:rPr lang="it-IT" sz="1800" b="1" dirty="0" smtClean="0">
                <a:solidFill>
                  <a:srgbClr val="FEB80A"/>
                </a:solidFill>
                <a:latin typeface="Basis Grotesque Black"/>
                <a:cs typeface="Arial" panose="020B0604020202020204" pitchFamily="34" charset="0"/>
              </a:rPr>
              <a:t>formato digitale</a:t>
            </a:r>
            <a:r>
              <a:rPr lang="it-IT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il 3,0% della </a:t>
            </a:r>
            <a:r>
              <a:rPr lang="it-IT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popolazione.</a:t>
            </a:r>
            <a:endParaRPr lang="it-IT" sz="18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497629" y="3736934"/>
            <a:ext cx="689611" cy="222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it-IT" sz="1000" spc="100" dirty="0">
                <a:solidFill>
                  <a:srgbClr val="FEB80A"/>
                </a:solidFill>
                <a:latin typeface="Tenso"/>
              </a:rPr>
              <a:t>Replica</a:t>
            </a:r>
            <a:endParaRPr lang="it-IT" sz="1100" spc="100" dirty="0">
              <a:solidFill>
                <a:srgbClr val="FEB80A"/>
              </a:solidFill>
              <a:latin typeface="Tenso"/>
            </a:endParaRPr>
          </a:p>
        </p:txBody>
      </p:sp>
      <p:pic>
        <p:nvPicPr>
          <p:cNvPr id="40" name="Picture 4" descr="V:\AUDIPRESS\2015\1°CICLO 2015\Elaborazioni\FOCUS FUTURI\FOCUS GIOVANI\Tavole 18_34 anni\immagini\repli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53" y="3279733"/>
            <a:ext cx="5492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1"/>
          <p:cNvSpPr txBox="1"/>
          <p:nvPr/>
        </p:nvSpPr>
        <p:spPr>
          <a:xfrm>
            <a:off x="211867" y="3075806"/>
            <a:ext cx="4576157" cy="13660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Quasi 8 </a:t>
            </a:r>
            <a:r>
              <a:rPr lang="it-IT" sz="1600" dirty="0">
                <a:solidFill>
                  <a:prstClr val="black"/>
                </a:solidFill>
                <a:cs typeface="Arial" panose="020B0604020202020204" pitchFamily="34" charset="0"/>
              </a:rPr>
              <a:t>adulti su 10 leggono almeno un titolo stampa </a:t>
            </a:r>
            <a:r>
              <a:rPr lang="es-ES" sz="1600" dirty="0">
                <a:solidFill>
                  <a:prstClr val="black"/>
                </a:solidFill>
                <a:cs typeface="Arial" panose="020B0604020202020204" pitchFamily="34" charset="0"/>
              </a:rPr>
              <a:t>su carta o digitale </a:t>
            </a:r>
            <a:r>
              <a:rPr lang="es-E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replica</a:t>
            </a:r>
            <a:r>
              <a:rPr lang="es-E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(-0,4% </a:t>
            </a:r>
            <a:r>
              <a:rPr lang="es-ES" sz="1600" dirty="0">
                <a:solidFill>
                  <a:prstClr val="black"/>
                </a:solidFill>
                <a:cs typeface="Arial" panose="020B0604020202020204" pitchFamily="34" charset="0"/>
              </a:rPr>
              <a:t>rispetto all’edizione precedente, a parità di testate considerate). </a:t>
            </a:r>
            <a:r>
              <a:rPr lang="it-IT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it-IT" sz="1600" b="1" spc="-130" dirty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sp>
        <p:nvSpPr>
          <p:cNvPr id="42" name="CasellaDiTesto 1"/>
          <p:cNvSpPr txBox="1"/>
          <p:nvPr/>
        </p:nvSpPr>
        <p:spPr>
          <a:xfrm>
            <a:off x="4848753" y="2845144"/>
            <a:ext cx="2059773" cy="3198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della popolazione Adulta </a:t>
            </a:r>
          </a:p>
          <a:p>
            <a:pPr algn="ctr"/>
            <a:r>
              <a:rPr lang="it-IT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(14 anni e oltre)</a:t>
            </a:r>
            <a:endParaRPr lang="it-IT" sz="1600" b="1" spc="-130" dirty="0" smtClean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Connettore 4 42"/>
          <p:cNvCxnSpPr>
            <a:endCxn id="25" idx="1"/>
          </p:cNvCxnSpPr>
          <p:nvPr/>
        </p:nvCxnSpPr>
        <p:spPr>
          <a:xfrm>
            <a:off x="3563888" y="1995686"/>
            <a:ext cx="1572897" cy="664686"/>
          </a:xfrm>
          <a:prstGeom prst="bentConnector3">
            <a:avLst>
              <a:gd name="adj1" fmla="val 85282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7" descr="V:\AUDIPRESS\2015\1°CICLO 2015\Elaborazioni\FOCUS FUTURI\FOCUS GIOVANI\Tavole 18_34 anni\immagini\replica_blu sfond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8" y="763670"/>
            <a:ext cx="603338" cy="6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V:\AUDIPRESS\2015\1°CICLO 2015\Elaborazioni\FOCUS FUTURI\FOCUS GIOVANI\Tavole 18_34 anni\immagini\carta_blu sfond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" y="809586"/>
            <a:ext cx="529200" cy="5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17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41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zato 1">
      <a:majorFont>
        <a:latin typeface="Basis Grotesque Black"/>
        <a:ea typeface=""/>
        <a:cs typeface=""/>
      </a:majorFont>
      <a:minorFont>
        <a:latin typeface="Basis Grotesq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O TEST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zato 1">
      <a:majorFont>
        <a:latin typeface="Basis Grotesque Black"/>
        <a:ea typeface=""/>
        <a:cs typeface=""/>
      </a:majorFont>
      <a:minorFont>
        <a:latin typeface="Basis Grotesq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STO + FOTO/GRAFIC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zato 1">
      <a:majorFont>
        <a:latin typeface="Basis Grotesque Black"/>
        <a:ea typeface=""/>
        <a:cs typeface=""/>
      </a:majorFont>
      <a:minorFont>
        <a:latin typeface="Basis Grotesq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VUO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Basis Grotesque Black"/>
        <a:ea typeface=""/>
        <a:cs typeface=""/>
      </a:majorFont>
      <a:minorFont>
        <a:latin typeface="Basis Grotesq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OLO TEST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zato 1">
      <a:majorFont>
        <a:latin typeface="Basis Grotesque Black"/>
        <a:ea typeface=""/>
        <a:cs typeface=""/>
      </a:majorFont>
      <a:minorFont>
        <a:latin typeface="Basis Grotesq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91</Words>
  <Application>Microsoft Office PowerPoint</Application>
  <PresentationFormat>Presentazione su schermo (16:9)</PresentationFormat>
  <Paragraphs>18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COVER</vt:lpstr>
      <vt:lpstr>SOLO TESTO</vt:lpstr>
      <vt:lpstr>TESTO + FOTO/GRAFICO</vt:lpstr>
      <vt:lpstr>SLIDE VUOTA</vt:lpstr>
      <vt:lpstr>1_SOLO TESTO</vt:lpstr>
      <vt:lpstr>Presentazione standard di PowerPoint</vt:lpstr>
      <vt:lpstr>LETTORI  STAMPA ULTIMI 30 GIORNI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doxa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doxa</dc:creator>
  <cp:lastModifiedBy>Chiara Sotgiu</cp:lastModifiedBy>
  <cp:revision>243</cp:revision>
  <cp:lastPrinted>2019-05-27T13:13:06Z</cp:lastPrinted>
  <dcterms:created xsi:type="dcterms:W3CDTF">2017-04-03T09:03:13Z</dcterms:created>
  <dcterms:modified xsi:type="dcterms:W3CDTF">2019-09-24T08:54:59Z</dcterms:modified>
</cp:coreProperties>
</file>